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52" autoAdjust="0"/>
  </p:normalViewPr>
  <p:slideViewPr>
    <p:cSldViewPr snapToGrid="0" snapToObjects="1">
      <p:cViewPr varScale="1">
        <p:scale>
          <a:sx n="119" d="100"/>
          <a:sy n="119" d="100"/>
        </p:scale>
        <p:origin x="129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F7B01-523D-468B-BE53-B7F33A66F08D}" type="datetimeFigureOut">
              <a:rPr lang="it-IT" smtClean="0"/>
              <a:t>05/05/2026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0F450-D611-44FD-ACA6-6C2D8F197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8870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20F450-D611-44FD-ACA6-6C2D8F19793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4140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20F450-D611-44FD-ACA6-6C2D8F19793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1128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38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27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72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88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37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1747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658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60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45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099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07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EC3BDD41-C640-CEEC-A7C3-1C37A8029228}"/>
              </a:ext>
            </a:extLst>
          </p:cNvPr>
          <p:cNvSpPr/>
          <p:nvPr userDrawn="1"/>
        </p:nvSpPr>
        <p:spPr>
          <a:xfrm>
            <a:off x="62144" y="62144"/>
            <a:ext cx="9010835" cy="6729273"/>
          </a:xfrm>
          <a:prstGeom prst="rect">
            <a:avLst/>
          </a:prstGeom>
          <a:noFill/>
          <a:ln w="38100" cmpd="sng">
            <a:solidFill>
              <a:schemeClr val="tx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sX0" fmla="*/ 0 w 9010835"/>
                      <a:gd name="csY0" fmla="*/ 0 h 6729273"/>
                      <a:gd name="csX1" fmla="*/ 603033 w 9010835"/>
                      <a:gd name="csY1" fmla="*/ 0 h 6729273"/>
                      <a:gd name="csX2" fmla="*/ 1025849 w 9010835"/>
                      <a:gd name="csY2" fmla="*/ 0 h 6729273"/>
                      <a:gd name="csX3" fmla="*/ 1899207 w 9010835"/>
                      <a:gd name="csY3" fmla="*/ 0 h 6729273"/>
                      <a:gd name="csX4" fmla="*/ 2502240 w 9010835"/>
                      <a:gd name="csY4" fmla="*/ 0 h 6729273"/>
                      <a:gd name="csX5" fmla="*/ 3105272 w 9010835"/>
                      <a:gd name="csY5" fmla="*/ 0 h 6729273"/>
                      <a:gd name="csX6" fmla="*/ 3978630 w 9010835"/>
                      <a:gd name="csY6" fmla="*/ 0 h 6729273"/>
                      <a:gd name="csX7" fmla="*/ 4491555 w 9010835"/>
                      <a:gd name="csY7" fmla="*/ 0 h 6729273"/>
                      <a:gd name="csX8" fmla="*/ 5364913 w 9010835"/>
                      <a:gd name="csY8" fmla="*/ 0 h 6729273"/>
                      <a:gd name="csX9" fmla="*/ 6238270 w 9010835"/>
                      <a:gd name="csY9" fmla="*/ 0 h 6729273"/>
                      <a:gd name="csX10" fmla="*/ 6931412 w 9010835"/>
                      <a:gd name="csY10" fmla="*/ 0 h 6729273"/>
                      <a:gd name="csX11" fmla="*/ 7804769 w 9010835"/>
                      <a:gd name="csY11" fmla="*/ 0 h 6729273"/>
                      <a:gd name="csX12" fmla="*/ 8407802 w 9010835"/>
                      <a:gd name="csY12" fmla="*/ 0 h 6729273"/>
                      <a:gd name="csX13" fmla="*/ 9010835 w 9010835"/>
                      <a:gd name="csY13" fmla="*/ 0 h 6729273"/>
                      <a:gd name="csX14" fmla="*/ 9010835 w 9010835"/>
                      <a:gd name="csY14" fmla="*/ 740220 h 6729273"/>
                      <a:gd name="csX15" fmla="*/ 9010835 w 9010835"/>
                      <a:gd name="csY15" fmla="*/ 1413147 h 6729273"/>
                      <a:gd name="csX16" fmla="*/ 9010835 w 9010835"/>
                      <a:gd name="csY16" fmla="*/ 2086075 h 6729273"/>
                      <a:gd name="csX17" fmla="*/ 9010835 w 9010835"/>
                      <a:gd name="csY17" fmla="*/ 2826295 h 6729273"/>
                      <a:gd name="csX18" fmla="*/ 9010835 w 9010835"/>
                      <a:gd name="csY18" fmla="*/ 3566515 h 6729273"/>
                      <a:gd name="csX19" fmla="*/ 9010835 w 9010835"/>
                      <a:gd name="csY19" fmla="*/ 4306735 h 6729273"/>
                      <a:gd name="csX20" fmla="*/ 9010835 w 9010835"/>
                      <a:gd name="csY20" fmla="*/ 4777784 h 6729273"/>
                      <a:gd name="csX21" fmla="*/ 9010835 w 9010835"/>
                      <a:gd name="csY21" fmla="*/ 5316126 h 6729273"/>
                      <a:gd name="csX22" fmla="*/ 9010835 w 9010835"/>
                      <a:gd name="csY22" fmla="*/ 6056346 h 6729273"/>
                      <a:gd name="csX23" fmla="*/ 9010835 w 9010835"/>
                      <a:gd name="csY23" fmla="*/ 6729273 h 6729273"/>
                      <a:gd name="csX24" fmla="*/ 8497911 w 9010835"/>
                      <a:gd name="csY24" fmla="*/ 6729273 h 6729273"/>
                      <a:gd name="csX25" fmla="*/ 8075094 w 9010835"/>
                      <a:gd name="csY25" fmla="*/ 6729273 h 6729273"/>
                      <a:gd name="csX26" fmla="*/ 7652278 w 9010835"/>
                      <a:gd name="csY26" fmla="*/ 6729273 h 6729273"/>
                      <a:gd name="csX27" fmla="*/ 6959137 w 9010835"/>
                      <a:gd name="csY27" fmla="*/ 6729273 h 6729273"/>
                      <a:gd name="csX28" fmla="*/ 6446213 w 9010835"/>
                      <a:gd name="csY28" fmla="*/ 6729273 h 6729273"/>
                      <a:gd name="csX29" fmla="*/ 5662963 w 9010835"/>
                      <a:gd name="csY29" fmla="*/ 6729273 h 6729273"/>
                      <a:gd name="csX30" fmla="*/ 5150039 w 9010835"/>
                      <a:gd name="csY30" fmla="*/ 6729273 h 6729273"/>
                      <a:gd name="csX31" fmla="*/ 4366789 w 9010835"/>
                      <a:gd name="csY31" fmla="*/ 6729273 h 6729273"/>
                      <a:gd name="csX32" fmla="*/ 3943973 w 9010835"/>
                      <a:gd name="csY32" fmla="*/ 6729273 h 6729273"/>
                      <a:gd name="csX33" fmla="*/ 3160724 w 9010835"/>
                      <a:gd name="csY33" fmla="*/ 6729273 h 6729273"/>
                      <a:gd name="csX34" fmla="*/ 2647799 w 9010835"/>
                      <a:gd name="csY34" fmla="*/ 6729273 h 6729273"/>
                      <a:gd name="csX35" fmla="*/ 2224983 w 9010835"/>
                      <a:gd name="csY35" fmla="*/ 6729273 h 6729273"/>
                      <a:gd name="csX36" fmla="*/ 1712059 w 9010835"/>
                      <a:gd name="csY36" fmla="*/ 6729273 h 6729273"/>
                      <a:gd name="csX37" fmla="*/ 928809 w 9010835"/>
                      <a:gd name="csY37" fmla="*/ 6729273 h 6729273"/>
                      <a:gd name="csX38" fmla="*/ 0 w 9010835"/>
                      <a:gd name="csY38" fmla="*/ 6729273 h 6729273"/>
                      <a:gd name="csX39" fmla="*/ 0 w 9010835"/>
                      <a:gd name="csY39" fmla="*/ 6258224 h 6729273"/>
                      <a:gd name="csX40" fmla="*/ 0 w 9010835"/>
                      <a:gd name="csY40" fmla="*/ 5787175 h 6729273"/>
                      <a:gd name="csX41" fmla="*/ 0 w 9010835"/>
                      <a:gd name="csY41" fmla="*/ 5046955 h 6729273"/>
                      <a:gd name="csX42" fmla="*/ 0 w 9010835"/>
                      <a:gd name="csY42" fmla="*/ 4575906 h 6729273"/>
                      <a:gd name="csX43" fmla="*/ 0 w 9010835"/>
                      <a:gd name="csY43" fmla="*/ 3902978 h 6729273"/>
                      <a:gd name="csX44" fmla="*/ 0 w 9010835"/>
                      <a:gd name="csY44" fmla="*/ 3364637 h 6729273"/>
                      <a:gd name="csX45" fmla="*/ 0 w 9010835"/>
                      <a:gd name="csY45" fmla="*/ 2691709 h 6729273"/>
                      <a:gd name="csX46" fmla="*/ 0 w 9010835"/>
                      <a:gd name="csY46" fmla="*/ 2018782 h 6729273"/>
                      <a:gd name="csX47" fmla="*/ 0 w 9010835"/>
                      <a:gd name="csY47" fmla="*/ 1345855 h 6729273"/>
                      <a:gd name="csX48" fmla="*/ 0 w 9010835"/>
                      <a:gd name="csY48" fmla="*/ 672927 h 6729273"/>
                      <a:gd name="csX49" fmla="*/ 0 w 9010835"/>
                      <a:gd name="csY49" fmla="*/ 0 h 672927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  <a:cxn ang="0">
                        <a:pos x="csX43" y="csY43"/>
                      </a:cxn>
                      <a:cxn ang="0">
                        <a:pos x="csX44" y="csY44"/>
                      </a:cxn>
                      <a:cxn ang="0">
                        <a:pos x="csX45" y="csY45"/>
                      </a:cxn>
                      <a:cxn ang="0">
                        <a:pos x="csX46" y="csY46"/>
                      </a:cxn>
                      <a:cxn ang="0">
                        <a:pos x="csX47" y="csY47"/>
                      </a:cxn>
                      <a:cxn ang="0">
                        <a:pos x="csX48" y="csY48"/>
                      </a:cxn>
                      <a:cxn ang="0">
                        <a:pos x="csX49" y="csY49"/>
                      </a:cxn>
                    </a:cxnLst>
                    <a:rect l="l" t="t" r="r" b="b"/>
                    <a:pathLst>
                      <a:path w="9010835" h="6729273" extrusionOk="0">
                        <a:moveTo>
                          <a:pt x="0" y="0"/>
                        </a:moveTo>
                        <a:cubicBezTo>
                          <a:pt x="126774" y="21209"/>
                          <a:pt x="399528" y="-9784"/>
                          <a:pt x="603033" y="0"/>
                        </a:cubicBezTo>
                        <a:cubicBezTo>
                          <a:pt x="806538" y="9784"/>
                          <a:pt x="851067" y="-12741"/>
                          <a:pt x="1025849" y="0"/>
                        </a:cubicBezTo>
                        <a:cubicBezTo>
                          <a:pt x="1200631" y="12741"/>
                          <a:pt x="1524855" y="-465"/>
                          <a:pt x="1899207" y="0"/>
                        </a:cubicBezTo>
                        <a:cubicBezTo>
                          <a:pt x="2273559" y="465"/>
                          <a:pt x="2355733" y="-14023"/>
                          <a:pt x="2502240" y="0"/>
                        </a:cubicBezTo>
                        <a:cubicBezTo>
                          <a:pt x="2648747" y="14023"/>
                          <a:pt x="2940939" y="-18192"/>
                          <a:pt x="3105272" y="0"/>
                        </a:cubicBezTo>
                        <a:cubicBezTo>
                          <a:pt x="3269605" y="18192"/>
                          <a:pt x="3643897" y="15507"/>
                          <a:pt x="3978630" y="0"/>
                        </a:cubicBezTo>
                        <a:cubicBezTo>
                          <a:pt x="4313363" y="-15507"/>
                          <a:pt x="4374184" y="24106"/>
                          <a:pt x="4491555" y="0"/>
                        </a:cubicBezTo>
                        <a:cubicBezTo>
                          <a:pt x="4608926" y="-24106"/>
                          <a:pt x="5158940" y="29512"/>
                          <a:pt x="5364913" y="0"/>
                        </a:cubicBezTo>
                        <a:cubicBezTo>
                          <a:pt x="5570886" y="-29512"/>
                          <a:pt x="5804466" y="-39099"/>
                          <a:pt x="6238270" y="0"/>
                        </a:cubicBezTo>
                        <a:cubicBezTo>
                          <a:pt x="6672074" y="39099"/>
                          <a:pt x="6700987" y="6712"/>
                          <a:pt x="6931412" y="0"/>
                        </a:cubicBezTo>
                        <a:cubicBezTo>
                          <a:pt x="7161837" y="-6712"/>
                          <a:pt x="7532497" y="-41283"/>
                          <a:pt x="7804769" y="0"/>
                        </a:cubicBezTo>
                        <a:cubicBezTo>
                          <a:pt x="8077041" y="41283"/>
                          <a:pt x="8216802" y="-4143"/>
                          <a:pt x="8407802" y="0"/>
                        </a:cubicBezTo>
                        <a:cubicBezTo>
                          <a:pt x="8598802" y="4143"/>
                          <a:pt x="8858021" y="-29024"/>
                          <a:pt x="9010835" y="0"/>
                        </a:cubicBezTo>
                        <a:cubicBezTo>
                          <a:pt x="9024899" y="328487"/>
                          <a:pt x="9011265" y="558312"/>
                          <a:pt x="9010835" y="740220"/>
                        </a:cubicBezTo>
                        <a:cubicBezTo>
                          <a:pt x="9010405" y="922128"/>
                          <a:pt x="8987602" y="1265908"/>
                          <a:pt x="9010835" y="1413147"/>
                        </a:cubicBezTo>
                        <a:cubicBezTo>
                          <a:pt x="9034068" y="1560386"/>
                          <a:pt x="9016201" y="1851970"/>
                          <a:pt x="9010835" y="2086075"/>
                        </a:cubicBezTo>
                        <a:cubicBezTo>
                          <a:pt x="9005469" y="2320180"/>
                          <a:pt x="8983875" y="2677875"/>
                          <a:pt x="9010835" y="2826295"/>
                        </a:cubicBezTo>
                        <a:cubicBezTo>
                          <a:pt x="9037795" y="2974715"/>
                          <a:pt x="9008345" y="3370878"/>
                          <a:pt x="9010835" y="3566515"/>
                        </a:cubicBezTo>
                        <a:cubicBezTo>
                          <a:pt x="9013325" y="3762152"/>
                          <a:pt x="9046928" y="3970823"/>
                          <a:pt x="9010835" y="4306735"/>
                        </a:cubicBezTo>
                        <a:cubicBezTo>
                          <a:pt x="8974742" y="4642647"/>
                          <a:pt x="9002919" y="4591838"/>
                          <a:pt x="9010835" y="4777784"/>
                        </a:cubicBezTo>
                        <a:cubicBezTo>
                          <a:pt x="9018751" y="4963730"/>
                          <a:pt x="9003097" y="5201098"/>
                          <a:pt x="9010835" y="5316126"/>
                        </a:cubicBezTo>
                        <a:cubicBezTo>
                          <a:pt x="9018573" y="5431154"/>
                          <a:pt x="8989307" y="5698928"/>
                          <a:pt x="9010835" y="6056346"/>
                        </a:cubicBezTo>
                        <a:cubicBezTo>
                          <a:pt x="9032363" y="6413764"/>
                          <a:pt x="9036373" y="6513284"/>
                          <a:pt x="9010835" y="6729273"/>
                        </a:cubicBezTo>
                        <a:cubicBezTo>
                          <a:pt x="8777634" y="6712084"/>
                          <a:pt x="8622380" y="6707939"/>
                          <a:pt x="8497911" y="6729273"/>
                        </a:cubicBezTo>
                        <a:cubicBezTo>
                          <a:pt x="8373442" y="6750607"/>
                          <a:pt x="8194441" y="6746800"/>
                          <a:pt x="8075094" y="6729273"/>
                        </a:cubicBezTo>
                        <a:cubicBezTo>
                          <a:pt x="7955747" y="6711746"/>
                          <a:pt x="7828531" y="6722087"/>
                          <a:pt x="7652278" y="6729273"/>
                        </a:cubicBezTo>
                        <a:cubicBezTo>
                          <a:pt x="7476025" y="6736459"/>
                          <a:pt x="7244996" y="6753777"/>
                          <a:pt x="6959137" y="6729273"/>
                        </a:cubicBezTo>
                        <a:cubicBezTo>
                          <a:pt x="6673278" y="6704769"/>
                          <a:pt x="6623309" y="6705097"/>
                          <a:pt x="6446213" y="6729273"/>
                        </a:cubicBezTo>
                        <a:cubicBezTo>
                          <a:pt x="6269117" y="6753449"/>
                          <a:pt x="5891824" y="6719463"/>
                          <a:pt x="5662963" y="6729273"/>
                        </a:cubicBezTo>
                        <a:cubicBezTo>
                          <a:pt x="5434102" y="6739084"/>
                          <a:pt x="5311801" y="6718152"/>
                          <a:pt x="5150039" y="6729273"/>
                        </a:cubicBezTo>
                        <a:cubicBezTo>
                          <a:pt x="4988277" y="6740394"/>
                          <a:pt x="4553351" y="6691145"/>
                          <a:pt x="4366789" y="6729273"/>
                        </a:cubicBezTo>
                        <a:cubicBezTo>
                          <a:pt x="4180227" y="6767402"/>
                          <a:pt x="4127308" y="6718725"/>
                          <a:pt x="3943973" y="6729273"/>
                        </a:cubicBezTo>
                        <a:cubicBezTo>
                          <a:pt x="3760638" y="6739821"/>
                          <a:pt x="3488897" y="6728141"/>
                          <a:pt x="3160724" y="6729273"/>
                        </a:cubicBezTo>
                        <a:cubicBezTo>
                          <a:pt x="2832551" y="6730405"/>
                          <a:pt x="2773043" y="6732616"/>
                          <a:pt x="2647799" y="6729273"/>
                        </a:cubicBezTo>
                        <a:cubicBezTo>
                          <a:pt x="2522556" y="6725930"/>
                          <a:pt x="2329139" y="6744523"/>
                          <a:pt x="2224983" y="6729273"/>
                        </a:cubicBezTo>
                        <a:cubicBezTo>
                          <a:pt x="2120827" y="6714023"/>
                          <a:pt x="1839805" y="6732188"/>
                          <a:pt x="1712059" y="6729273"/>
                        </a:cubicBezTo>
                        <a:cubicBezTo>
                          <a:pt x="1584313" y="6726358"/>
                          <a:pt x="1263299" y="6691550"/>
                          <a:pt x="928809" y="6729273"/>
                        </a:cubicBezTo>
                        <a:cubicBezTo>
                          <a:pt x="594319" y="6766997"/>
                          <a:pt x="225643" y="6685009"/>
                          <a:pt x="0" y="6729273"/>
                        </a:cubicBezTo>
                        <a:cubicBezTo>
                          <a:pt x="3944" y="6513831"/>
                          <a:pt x="10639" y="6476705"/>
                          <a:pt x="0" y="6258224"/>
                        </a:cubicBezTo>
                        <a:cubicBezTo>
                          <a:pt x="-10639" y="6039743"/>
                          <a:pt x="2930" y="5950196"/>
                          <a:pt x="0" y="5787175"/>
                        </a:cubicBezTo>
                        <a:cubicBezTo>
                          <a:pt x="-2930" y="5624154"/>
                          <a:pt x="-34059" y="5368827"/>
                          <a:pt x="0" y="5046955"/>
                        </a:cubicBezTo>
                        <a:cubicBezTo>
                          <a:pt x="34059" y="4725083"/>
                          <a:pt x="4710" y="4772389"/>
                          <a:pt x="0" y="4575906"/>
                        </a:cubicBezTo>
                        <a:cubicBezTo>
                          <a:pt x="-4710" y="4379423"/>
                          <a:pt x="-6809" y="4235305"/>
                          <a:pt x="0" y="3902978"/>
                        </a:cubicBezTo>
                        <a:cubicBezTo>
                          <a:pt x="6809" y="3570651"/>
                          <a:pt x="-23605" y="3517231"/>
                          <a:pt x="0" y="3364637"/>
                        </a:cubicBezTo>
                        <a:cubicBezTo>
                          <a:pt x="23605" y="3212043"/>
                          <a:pt x="-3721" y="2937271"/>
                          <a:pt x="0" y="2691709"/>
                        </a:cubicBezTo>
                        <a:cubicBezTo>
                          <a:pt x="3721" y="2446147"/>
                          <a:pt x="-13670" y="2230286"/>
                          <a:pt x="0" y="2018782"/>
                        </a:cubicBezTo>
                        <a:cubicBezTo>
                          <a:pt x="13670" y="1807278"/>
                          <a:pt x="29450" y="1675429"/>
                          <a:pt x="0" y="1345855"/>
                        </a:cubicBezTo>
                        <a:cubicBezTo>
                          <a:pt x="-29450" y="1016281"/>
                          <a:pt x="6743" y="922790"/>
                          <a:pt x="0" y="672927"/>
                        </a:cubicBezTo>
                        <a:cubicBezTo>
                          <a:pt x="-6743" y="423064"/>
                          <a:pt x="-30905" y="23905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EC3BDD41-C640-CEEC-A7C3-1C37A8029228}"/>
              </a:ext>
            </a:extLst>
          </p:cNvPr>
          <p:cNvSpPr/>
          <p:nvPr userDrawn="1"/>
        </p:nvSpPr>
        <p:spPr>
          <a:xfrm>
            <a:off x="62144" y="62144"/>
            <a:ext cx="9010835" cy="6729273"/>
          </a:xfrm>
          <a:prstGeom prst="rect">
            <a:avLst/>
          </a:prstGeom>
          <a:noFill/>
          <a:ln w="38100" cmpd="sng">
            <a:solidFill>
              <a:schemeClr val="tx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sX0" fmla="*/ 0 w 9010835"/>
                      <a:gd name="csY0" fmla="*/ 0 h 6729273"/>
                      <a:gd name="csX1" fmla="*/ 603033 w 9010835"/>
                      <a:gd name="csY1" fmla="*/ 0 h 6729273"/>
                      <a:gd name="csX2" fmla="*/ 1025849 w 9010835"/>
                      <a:gd name="csY2" fmla="*/ 0 h 6729273"/>
                      <a:gd name="csX3" fmla="*/ 1899207 w 9010835"/>
                      <a:gd name="csY3" fmla="*/ 0 h 6729273"/>
                      <a:gd name="csX4" fmla="*/ 2502240 w 9010835"/>
                      <a:gd name="csY4" fmla="*/ 0 h 6729273"/>
                      <a:gd name="csX5" fmla="*/ 3105272 w 9010835"/>
                      <a:gd name="csY5" fmla="*/ 0 h 6729273"/>
                      <a:gd name="csX6" fmla="*/ 3978630 w 9010835"/>
                      <a:gd name="csY6" fmla="*/ 0 h 6729273"/>
                      <a:gd name="csX7" fmla="*/ 4491555 w 9010835"/>
                      <a:gd name="csY7" fmla="*/ 0 h 6729273"/>
                      <a:gd name="csX8" fmla="*/ 5364913 w 9010835"/>
                      <a:gd name="csY8" fmla="*/ 0 h 6729273"/>
                      <a:gd name="csX9" fmla="*/ 6238270 w 9010835"/>
                      <a:gd name="csY9" fmla="*/ 0 h 6729273"/>
                      <a:gd name="csX10" fmla="*/ 6931412 w 9010835"/>
                      <a:gd name="csY10" fmla="*/ 0 h 6729273"/>
                      <a:gd name="csX11" fmla="*/ 7804769 w 9010835"/>
                      <a:gd name="csY11" fmla="*/ 0 h 6729273"/>
                      <a:gd name="csX12" fmla="*/ 8407802 w 9010835"/>
                      <a:gd name="csY12" fmla="*/ 0 h 6729273"/>
                      <a:gd name="csX13" fmla="*/ 9010835 w 9010835"/>
                      <a:gd name="csY13" fmla="*/ 0 h 6729273"/>
                      <a:gd name="csX14" fmla="*/ 9010835 w 9010835"/>
                      <a:gd name="csY14" fmla="*/ 740220 h 6729273"/>
                      <a:gd name="csX15" fmla="*/ 9010835 w 9010835"/>
                      <a:gd name="csY15" fmla="*/ 1413147 h 6729273"/>
                      <a:gd name="csX16" fmla="*/ 9010835 w 9010835"/>
                      <a:gd name="csY16" fmla="*/ 2086075 h 6729273"/>
                      <a:gd name="csX17" fmla="*/ 9010835 w 9010835"/>
                      <a:gd name="csY17" fmla="*/ 2826295 h 6729273"/>
                      <a:gd name="csX18" fmla="*/ 9010835 w 9010835"/>
                      <a:gd name="csY18" fmla="*/ 3566515 h 6729273"/>
                      <a:gd name="csX19" fmla="*/ 9010835 w 9010835"/>
                      <a:gd name="csY19" fmla="*/ 4306735 h 6729273"/>
                      <a:gd name="csX20" fmla="*/ 9010835 w 9010835"/>
                      <a:gd name="csY20" fmla="*/ 4777784 h 6729273"/>
                      <a:gd name="csX21" fmla="*/ 9010835 w 9010835"/>
                      <a:gd name="csY21" fmla="*/ 5316126 h 6729273"/>
                      <a:gd name="csX22" fmla="*/ 9010835 w 9010835"/>
                      <a:gd name="csY22" fmla="*/ 6056346 h 6729273"/>
                      <a:gd name="csX23" fmla="*/ 9010835 w 9010835"/>
                      <a:gd name="csY23" fmla="*/ 6729273 h 6729273"/>
                      <a:gd name="csX24" fmla="*/ 8497911 w 9010835"/>
                      <a:gd name="csY24" fmla="*/ 6729273 h 6729273"/>
                      <a:gd name="csX25" fmla="*/ 8075094 w 9010835"/>
                      <a:gd name="csY25" fmla="*/ 6729273 h 6729273"/>
                      <a:gd name="csX26" fmla="*/ 7652278 w 9010835"/>
                      <a:gd name="csY26" fmla="*/ 6729273 h 6729273"/>
                      <a:gd name="csX27" fmla="*/ 6959137 w 9010835"/>
                      <a:gd name="csY27" fmla="*/ 6729273 h 6729273"/>
                      <a:gd name="csX28" fmla="*/ 6446213 w 9010835"/>
                      <a:gd name="csY28" fmla="*/ 6729273 h 6729273"/>
                      <a:gd name="csX29" fmla="*/ 5662963 w 9010835"/>
                      <a:gd name="csY29" fmla="*/ 6729273 h 6729273"/>
                      <a:gd name="csX30" fmla="*/ 5150039 w 9010835"/>
                      <a:gd name="csY30" fmla="*/ 6729273 h 6729273"/>
                      <a:gd name="csX31" fmla="*/ 4366789 w 9010835"/>
                      <a:gd name="csY31" fmla="*/ 6729273 h 6729273"/>
                      <a:gd name="csX32" fmla="*/ 3943973 w 9010835"/>
                      <a:gd name="csY32" fmla="*/ 6729273 h 6729273"/>
                      <a:gd name="csX33" fmla="*/ 3160724 w 9010835"/>
                      <a:gd name="csY33" fmla="*/ 6729273 h 6729273"/>
                      <a:gd name="csX34" fmla="*/ 2647799 w 9010835"/>
                      <a:gd name="csY34" fmla="*/ 6729273 h 6729273"/>
                      <a:gd name="csX35" fmla="*/ 2224983 w 9010835"/>
                      <a:gd name="csY35" fmla="*/ 6729273 h 6729273"/>
                      <a:gd name="csX36" fmla="*/ 1712059 w 9010835"/>
                      <a:gd name="csY36" fmla="*/ 6729273 h 6729273"/>
                      <a:gd name="csX37" fmla="*/ 928809 w 9010835"/>
                      <a:gd name="csY37" fmla="*/ 6729273 h 6729273"/>
                      <a:gd name="csX38" fmla="*/ 0 w 9010835"/>
                      <a:gd name="csY38" fmla="*/ 6729273 h 6729273"/>
                      <a:gd name="csX39" fmla="*/ 0 w 9010835"/>
                      <a:gd name="csY39" fmla="*/ 6258224 h 6729273"/>
                      <a:gd name="csX40" fmla="*/ 0 w 9010835"/>
                      <a:gd name="csY40" fmla="*/ 5787175 h 6729273"/>
                      <a:gd name="csX41" fmla="*/ 0 w 9010835"/>
                      <a:gd name="csY41" fmla="*/ 5046955 h 6729273"/>
                      <a:gd name="csX42" fmla="*/ 0 w 9010835"/>
                      <a:gd name="csY42" fmla="*/ 4575906 h 6729273"/>
                      <a:gd name="csX43" fmla="*/ 0 w 9010835"/>
                      <a:gd name="csY43" fmla="*/ 3902978 h 6729273"/>
                      <a:gd name="csX44" fmla="*/ 0 w 9010835"/>
                      <a:gd name="csY44" fmla="*/ 3364637 h 6729273"/>
                      <a:gd name="csX45" fmla="*/ 0 w 9010835"/>
                      <a:gd name="csY45" fmla="*/ 2691709 h 6729273"/>
                      <a:gd name="csX46" fmla="*/ 0 w 9010835"/>
                      <a:gd name="csY46" fmla="*/ 2018782 h 6729273"/>
                      <a:gd name="csX47" fmla="*/ 0 w 9010835"/>
                      <a:gd name="csY47" fmla="*/ 1345855 h 6729273"/>
                      <a:gd name="csX48" fmla="*/ 0 w 9010835"/>
                      <a:gd name="csY48" fmla="*/ 672927 h 6729273"/>
                      <a:gd name="csX49" fmla="*/ 0 w 9010835"/>
                      <a:gd name="csY49" fmla="*/ 0 h 672927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  <a:cxn ang="0">
                        <a:pos x="csX43" y="csY43"/>
                      </a:cxn>
                      <a:cxn ang="0">
                        <a:pos x="csX44" y="csY44"/>
                      </a:cxn>
                      <a:cxn ang="0">
                        <a:pos x="csX45" y="csY45"/>
                      </a:cxn>
                      <a:cxn ang="0">
                        <a:pos x="csX46" y="csY46"/>
                      </a:cxn>
                      <a:cxn ang="0">
                        <a:pos x="csX47" y="csY47"/>
                      </a:cxn>
                      <a:cxn ang="0">
                        <a:pos x="csX48" y="csY48"/>
                      </a:cxn>
                      <a:cxn ang="0">
                        <a:pos x="csX49" y="csY49"/>
                      </a:cxn>
                    </a:cxnLst>
                    <a:rect l="l" t="t" r="r" b="b"/>
                    <a:pathLst>
                      <a:path w="9010835" h="6729273" extrusionOk="0">
                        <a:moveTo>
                          <a:pt x="0" y="0"/>
                        </a:moveTo>
                        <a:cubicBezTo>
                          <a:pt x="126774" y="21209"/>
                          <a:pt x="399528" y="-9784"/>
                          <a:pt x="603033" y="0"/>
                        </a:cubicBezTo>
                        <a:cubicBezTo>
                          <a:pt x="806538" y="9784"/>
                          <a:pt x="851067" y="-12741"/>
                          <a:pt x="1025849" y="0"/>
                        </a:cubicBezTo>
                        <a:cubicBezTo>
                          <a:pt x="1200631" y="12741"/>
                          <a:pt x="1524855" y="-465"/>
                          <a:pt x="1899207" y="0"/>
                        </a:cubicBezTo>
                        <a:cubicBezTo>
                          <a:pt x="2273559" y="465"/>
                          <a:pt x="2355733" y="-14023"/>
                          <a:pt x="2502240" y="0"/>
                        </a:cubicBezTo>
                        <a:cubicBezTo>
                          <a:pt x="2648747" y="14023"/>
                          <a:pt x="2940939" y="-18192"/>
                          <a:pt x="3105272" y="0"/>
                        </a:cubicBezTo>
                        <a:cubicBezTo>
                          <a:pt x="3269605" y="18192"/>
                          <a:pt x="3643897" y="15507"/>
                          <a:pt x="3978630" y="0"/>
                        </a:cubicBezTo>
                        <a:cubicBezTo>
                          <a:pt x="4313363" y="-15507"/>
                          <a:pt x="4374184" y="24106"/>
                          <a:pt x="4491555" y="0"/>
                        </a:cubicBezTo>
                        <a:cubicBezTo>
                          <a:pt x="4608926" y="-24106"/>
                          <a:pt x="5158940" y="29512"/>
                          <a:pt x="5364913" y="0"/>
                        </a:cubicBezTo>
                        <a:cubicBezTo>
                          <a:pt x="5570886" y="-29512"/>
                          <a:pt x="5804466" y="-39099"/>
                          <a:pt x="6238270" y="0"/>
                        </a:cubicBezTo>
                        <a:cubicBezTo>
                          <a:pt x="6672074" y="39099"/>
                          <a:pt x="6700987" y="6712"/>
                          <a:pt x="6931412" y="0"/>
                        </a:cubicBezTo>
                        <a:cubicBezTo>
                          <a:pt x="7161837" y="-6712"/>
                          <a:pt x="7532497" y="-41283"/>
                          <a:pt x="7804769" y="0"/>
                        </a:cubicBezTo>
                        <a:cubicBezTo>
                          <a:pt x="8077041" y="41283"/>
                          <a:pt x="8216802" y="-4143"/>
                          <a:pt x="8407802" y="0"/>
                        </a:cubicBezTo>
                        <a:cubicBezTo>
                          <a:pt x="8598802" y="4143"/>
                          <a:pt x="8858021" y="-29024"/>
                          <a:pt x="9010835" y="0"/>
                        </a:cubicBezTo>
                        <a:cubicBezTo>
                          <a:pt x="9024899" y="328487"/>
                          <a:pt x="9011265" y="558312"/>
                          <a:pt x="9010835" y="740220"/>
                        </a:cubicBezTo>
                        <a:cubicBezTo>
                          <a:pt x="9010405" y="922128"/>
                          <a:pt x="8987602" y="1265908"/>
                          <a:pt x="9010835" y="1413147"/>
                        </a:cubicBezTo>
                        <a:cubicBezTo>
                          <a:pt x="9034068" y="1560386"/>
                          <a:pt x="9016201" y="1851970"/>
                          <a:pt x="9010835" y="2086075"/>
                        </a:cubicBezTo>
                        <a:cubicBezTo>
                          <a:pt x="9005469" y="2320180"/>
                          <a:pt x="8983875" y="2677875"/>
                          <a:pt x="9010835" y="2826295"/>
                        </a:cubicBezTo>
                        <a:cubicBezTo>
                          <a:pt x="9037795" y="2974715"/>
                          <a:pt x="9008345" y="3370878"/>
                          <a:pt x="9010835" y="3566515"/>
                        </a:cubicBezTo>
                        <a:cubicBezTo>
                          <a:pt x="9013325" y="3762152"/>
                          <a:pt x="9046928" y="3970823"/>
                          <a:pt x="9010835" y="4306735"/>
                        </a:cubicBezTo>
                        <a:cubicBezTo>
                          <a:pt x="8974742" y="4642647"/>
                          <a:pt x="9002919" y="4591838"/>
                          <a:pt x="9010835" y="4777784"/>
                        </a:cubicBezTo>
                        <a:cubicBezTo>
                          <a:pt x="9018751" y="4963730"/>
                          <a:pt x="9003097" y="5201098"/>
                          <a:pt x="9010835" y="5316126"/>
                        </a:cubicBezTo>
                        <a:cubicBezTo>
                          <a:pt x="9018573" y="5431154"/>
                          <a:pt x="8989307" y="5698928"/>
                          <a:pt x="9010835" y="6056346"/>
                        </a:cubicBezTo>
                        <a:cubicBezTo>
                          <a:pt x="9032363" y="6413764"/>
                          <a:pt x="9036373" y="6513284"/>
                          <a:pt x="9010835" y="6729273"/>
                        </a:cubicBezTo>
                        <a:cubicBezTo>
                          <a:pt x="8777634" y="6712084"/>
                          <a:pt x="8622380" y="6707939"/>
                          <a:pt x="8497911" y="6729273"/>
                        </a:cubicBezTo>
                        <a:cubicBezTo>
                          <a:pt x="8373442" y="6750607"/>
                          <a:pt x="8194441" y="6746800"/>
                          <a:pt x="8075094" y="6729273"/>
                        </a:cubicBezTo>
                        <a:cubicBezTo>
                          <a:pt x="7955747" y="6711746"/>
                          <a:pt x="7828531" y="6722087"/>
                          <a:pt x="7652278" y="6729273"/>
                        </a:cubicBezTo>
                        <a:cubicBezTo>
                          <a:pt x="7476025" y="6736459"/>
                          <a:pt x="7244996" y="6753777"/>
                          <a:pt x="6959137" y="6729273"/>
                        </a:cubicBezTo>
                        <a:cubicBezTo>
                          <a:pt x="6673278" y="6704769"/>
                          <a:pt x="6623309" y="6705097"/>
                          <a:pt x="6446213" y="6729273"/>
                        </a:cubicBezTo>
                        <a:cubicBezTo>
                          <a:pt x="6269117" y="6753449"/>
                          <a:pt x="5891824" y="6719463"/>
                          <a:pt x="5662963" y="6729273"/>
                        </a:cubicBezTo>
                        <a:cubicBezTo>
                          <a:pt x="5434102" y="6739084"/>
                          <a:pt x="5311801" y="6718152"/>
                          <a:pt x="5150039" y="6729273"/>
                        </a:cubicBezTo>
                        <a:cubicBezTo>
                          <a:pt x="4988277" y="6740394"/>
                          <a:pt x="4553351" y="6691145"/>
                          <a:pt x="4366789" y="6729273"/>
                        </a:cubicBezTo>
                        <a:cubicBezTo>
                          <a:pt x="4180227" y="6767402"/>
                          <a:pt x="4127308" y="6718725"/>
                          <a:pt x="3943973" y="6729273"/>
                        </a:cubicBezTo>
                        <a:cubicBezTo>
                          <a:pt x="3760638" y="6739821"/>
                          <a:pt x="3488897" y="6728141"/>
                          <a:pt x="3160724" y="6729273"/>
                        </a:cubicBezTo>
                        <a:cubicBezTo>
                          <a:pt x="2832551" y="6730405"/>
                          <a:pt x="2773043" y="6732616"/>
                          <a:pt x="2647799" y="6729273"/>
                        </a:cubicBezTo>
                        <a:cubicBezTo>
                          <a:pt x="2522556" y="6725930"/>
                          <a:pt x="2329139" y="6744523"/>
                          <a:pt x="2224983" y="6729273"/>
                        </a:cubicBezTo>
                        <a:cubicBezTo>
                          <a:pt x="2120827" y="6714023"/>
                          <a:pt x="1839805" y="6732188"/>
                          <a:pt x="1712059" y="6729273"/>
                        </a:cubicBezTo>
                        <a:cubicBezTo>
                          <a:pt x="1584313" y="6726358"/>
                          <a:pt x="1263299" y="6691550"/>
                          <a:pt x="928809" y="6729273"/>
                        </a:cubicBezTo>
                        <a:cubicBezTo>
                          <a:pt x="594319" y="6766997"/>
                          <a:pt x="225643" y="6685009"/>
                          <a:pt x="0" y="6729273"/>
                        </a:cubicBezTo>
                        <a:cubicBezTo>
                          <a:pt x="3944" y="6513831"/>
                          <a:pt x="10639" y="6476705"/>
                          <a:pt x="0" y="6258224"/>
                        </a:cubicBezTo>
                        <a:cubicBezTo>
                          <a:pt x="-10639" y="6039743"/>
                          <a:pt x="2930" y="5950196"/>
                          <a:pt x="0" y="5787175"/>
                        </a:cubicBezTo>
                        <a:cubicBezTo>
                          <a:pt x="-2930" y="5624154"/>
                          <a:pt x="-34059" y="5368827"/>
                          <a:pt x="0" y="5046955"/>
                        </a:cubicBezTo>
                        <a:cubicBezTo>
                          <a:pt x="34059" y="4725083"/>
                          <a:pt x="4710" y="4772389"/>
                          <a:pt x="0" y="4575906"/>
                        </a:cubicBezTo>
                        <a:cubicBezTo>
                          <a:pt x="-4710" y="4379423"/>
                          <a:pt x="-6809" y="4235305"/>
                          <a:pt x="0" y="3902978"/>
                        </a:cubicBezTo>
                        <a:cubicBezTo>
                          <a:pt x="6809" y="3570651"/>
                          <a:pt x="-23605" y="3517231"/>
                          <a:pt x="0" y="3364637"/>
                        </a:cubicBezTo>
                        <a:cubicBezTo>
                          <a:pt x="23605" y="3212043"/>
                          <a:pt x="-3721" y="2937271"/>
                          <a:pt x="0" y="2691709"/>
                        </a:cubicBezTo>
                        <a:cubicBezTo>
                          <a:pt x="3721" y="2446147"/>
                          <a:pt x="-13670" y="2230286"/>
                          <a:pt x="0" y="2018782"/>
                        </a:cubicBezTo>
                        <a:cubicBezTo>
                          <a:pt x="13670" y="1807278"/>
                          <a:pt x="29450" y="1675429"/>
                          <a:pt x="0" y="1345855"/>
                        </a:cubicBezTo>
                        <a:cubicBezTo>
                          <a:pt x="-29450" y="1016281"/>
                          <a:pt x="6743" y="922790"/>
                          <a:pt x="0" y="672927"/>
                        </a:cubicBezTo>
                        <a:cubicBezTo>
                          <a:pt x="-6743" y="423064"/>
                          <a:pt x="-30905" y="23905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670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dottorato-areafarmaco.unifi.i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765950"/>
            <a:ext cx="8229600" cy="1143000"/>
          </a:xfrm>
        </p:spPr>
        <p:txBody>
          <a:bodyPr>
            <a:noAutofit/>
          </a:bodyPr>
          <a:lstStyle/>
          <a:p>
            <a:r>
              <a:rPr lang="it-IT" sz="3500" dirty="0">
                <a:latin typeface="timesTitoli)"/>
              </a:rPr>
              <a:t>Dottorato di Ricerca in</a:t>
            </a:r>
            <a:br>
              <a:rPr lang="it-IT" sz="3500" dirty="0">
                <a:latin typeface="timesTitoli)"/>
              </a:rPr>
            </a:br>
            <a:r>
              <a:rPr lang="it-IT" sz="3500" dirty="0">
                <a:latin typeface="timesTitoli)"/>
              </a:rPr>
              <a:t>Area del Farmaco e Trattamenti Innovativi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519" y="3429000"/>
            <a:ext cx="8068962" cy="34819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Università degli Studi di Firenze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Day PhD – 6 Maggio 2026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Shaping the future of drug discovery and therapeutic innovation</a:t>
            </a:r>
            <a:endParaRPr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E867214-7807-5B12-DAAD-64B4ED41C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84E8803-D07B-36AD-A922-AE0766117B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BA946-C669-E4D3-B578-EE48E84EA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DCBFD-ABCF-86D6-9D9B-640B3DE71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434905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Sbocchi professionali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898D7-4FE6-0C50-B0A3-03E6C650F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4" y="2732650"/>
            <a:ext cx="8229601" cy="343571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 farmaceutica e biotech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Ricerca accademica </a:t>
            </a:r>
            <a:r>
              <a:rPr lang="it-I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preclinica e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Centri di ricerca pubblici e privati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Regulatory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affairs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innovazione sanitaria</a:t>
            </a:r>
            <a:endParaRPr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108D2D1-72EE-D1B3-758F-C518BB4D2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C39CDB4-43BB-41F0-2588-E25AB4DD8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763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147E1-B4D1-4633-9C73-AB89C784C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BD46A-AEC6-EE63-8535-2D0EDD0C6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30050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Contatti &amp; Q&amp;A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B8F72-0C24-B17B-A042-BD5D9CE1A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9" y="2285240"/>
            <a:ext cx="8378660" cy="3789447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Titoli)"/>
              </a:rPr>
              <a:t>Sito: </a:t>
            </a:r>
            <a:r>
              <a:rPr lang="it-IT" sz="2200" dirty="0">
                <a:latin typeface="timesTitoli)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https://www.dottorato-areafarmaco.unifi.it/</a:t>
            </a:r>
            <a:endParaRPr lang="it-IT" sz="2200" dirty="0">
              <a:latin typeface="timesTitoli)"/>
            </a:endParaRP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Titoli)"/>
              </a:rPr>
              <a:t>Coordinatore: Prof. Lorenzo Di Cesare Mannelli</a:t>
            </a:r>
            <a:br>
              <a:rPr lang="it-IT" sz="2200" dirty="0">
                <a:latin typeface="timesTitoli)"/>
              </a:rPr>
            </a:br>
            <a:r>
              <a:rPr lang="it-IT" sz="2200" dirty="0">
                <a:latin typeface="timesTitoli)"/>
              </a:rPr>
              <a:t>lorenzo.mannelli@unifi.it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Titoli)"/>
              </a:rPr>
              <a:t>Referente amministrativa: Dott.ssa Giulia Cappelli giulia.cappelli@unifi.it</a:t>
            </a:r>
            <a:br>
              <a:rPr lang="it-IT" sz="2200" dirty="0">
                <a:latin typeface="timesTitoli)"/>
              </a:rPr>
            </a:br>
            <a:endParaRPr lang="it-IT" sz="2200" dirty="0">
              <a:latin typeface="timesTitoli)"/>
            </a:endParaRPr>
          </a:p>
          <a:p>
            <a:pPr marL="0" indent="0">
              <a:lnSpc>
                <a:spcPct val="150000"/>
              </a:lnSpc>
              <a:buSzPct val="60000"/>
              <a:buNone/>
            </a:pPr>
            <a:r>
              <a:rPr lang="it-IT" sz="2200" i="1" dirty="0">
                <a:latin typeface="timesTitoli)"/>
              </a:rPr>
              <a:t>			</a:t>
            </a:r>
            <a:r>
              <a:rPr lang="it-IT" sz="2200" i="1" dirty="0" err="1">
                <a:latin typeface="timesTitoli)"/>
              </a:rPr>
              <a:t>We</a:t>
            </a:r>
            <a:r>
              <a:rPr lang="it-IT" sz="2200" i="1" dirty="0">
                <a:latin typeface="timesTitoli)"/>
              </a:rPr>
              <a:t> are happy to </a:t>
            </a:r>
            <a:r>
              <a:rPr lang="it-IT" sz="2200" i="1" dirty="0" err="1">
                <a:latin typeface="timesTitoli)"/>
              </a:rPr>
              <a:t>answer</a:t>
            </a:r>
            <a:r>
              <a:rPr lang="it-IT" sz="2200" i="1" dirty="0">
                <a:latin typeface="timesTitoli)"/>
              </a:rPr>
              <a:t> </a:t>
            </a:r>
            <a:r>
              <a:rPr lang="it-IT" sz="2200" i="1" dirty="0" err="1">
                <a:latin typeface="timesTitoli)"/>
              </a:rPr>
              <a:t>your</a:t>
            </a:r>
            <a:r>
              <a:rPr lang="it-IT" sz="2200" i="1" dirty="0">
                <a:latin typeface="timesTitoli)"/>
              </a:rPr>
              <a:t> </a:t>
            </a:r>
            <a:r>
              <a:rPr lang="it-IT" sz="2200" i="1" dirty="0" err="1">
                <a:latin typeface="timesTitoli)"/>
              </a:rPr>
              <a:t>questions</a:t>
            </a:r>
            <a:endParaRPr lang="it-IT" sz="2200" i="1" dirty="0">
              <a:latin typeface="timesTitoli)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AC24CB4-CBC1-A47D-0A92-7339F5F08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D8005FD-7B83-AA83-EF25-27B3C727D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443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134819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Dottorato</a:t>
            </a:r>
            <a:endParaRPr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838" y="2199122"/>
            <a:ext cx="7634622" cy="360136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Titoli)"/>
              </a:rPr>
              <a:t>Sede amministrativa: Dipartimento NEUROFARBA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Titoli)"/>
              </a:rPr>
              <a:t>Formazione avanzata per ricercatori nel settore del farmaco </a:t>
            </a:r>
            <a:br>
              <a:rPr lang="it-IT" sz="2200" dirty="0">
                <a:latin typeface="timesTitoli)"/>
              </a:rPr>
            </a:br>
            <a:r>
              <a:rPr lang="it-IT" sz="2200" dirty="0">
                <a:latin typeface="timesTitoli)"/>
              </a:rPr>
              <a:t>e della salute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Titoli)"/>
              </a:rPr>
              <a:t>Approccio interdisciplinare: chimico, biologico, farmacologico e clinico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Titoli)"/>
              </a:rPr>
              <a:t>Due curricula: Farmacologia, Tossicologia e Trattamenti Innovativi e Scienze Farmaceutiche e Nutraceutiche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88342C9-DF51-273C-4FB1-E3CDCA844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2BF12C7-A06B-2479-F61C-68A13B740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98209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Missione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838" y="2734607"/>
            <a:ext cx="7950090" cy="327159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Sviluppo di nuovi principi attivi (sintetici e naturali)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Definizione di nuove strategie terapeutiche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Miglioramento della salute umana attraverso l’innovazione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C9D43F9-5BDC-C29C-E4A8-74241B556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2DE15B2-C73D-31CD-6289-06034145A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06878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Ambiti di ricerca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839" y="2450910"/>
            <a:ext cx="8068962" cy="367525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discovery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progettazione di molecole bioattive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Analisi, formulazione e tecnologie farmaceutiche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Farmacologia, tossicologia e farmacovigilanza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Medicina di precisione e terapie innovative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Big Data e approcci bioinformatici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4AD1792-1BD8-6D65-CD1B-03BFBBFEE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390C84D-8745-6F12-4979-B5D357E90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49590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Struttura del percorso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839" y="2392590"/>
            <a:ext cx="8068962" cy="324049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Durata: 3 anni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Progetto di ricerca individuale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Supervisione scientifica strutturata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CFU tra didattica e competenze trasversali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Club e presentazioni annuali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Seminari con esperti internazionali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08B5D65-516F-FABE-E59C-8FEE232EE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FAB359B-A4E9-EAE2-79CD-F84B3951B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90296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Esperienza internazionale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088" y="2877354"/>
            <a:ext cx="7735824" cy="185403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Periodi di ricerca all’estero (USA, Europa, Asia)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Accesso a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grant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finanziamenti per mobilità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Collaborazioni con università e centri di eccellenza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Partecipazione a conferenze internazionali</a:t>
            </a:r>
            <a:endParaRPr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67C89BA-E77A-A025-D17A-11EEDEDCA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377A0D3-CEF0-43E6-26DC-69F18C6D9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Risultati e qualità</a:t>
            </a:r>
            <a:endParaRPr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454" y="2513193"/>
            <a:ext cx="7978346" cy="30967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Titoli)"/>
              </a:rPr>
              <a:t>Premi scientifici internazionali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Titoli)"/>
              </a:rPr>
              <a:t>Finanziamenti competitivi (EMBO, SIF, </a:t>
            </a:r>
            <a:r>
              <a:rPr lang="it-IT" sz="2200" dirty="0" err="1">
                <a:latin typeface="timesTitoli)"/>
              </a:rPr>
              <a:t>grant</a:t>
            </a:r>
            <a:r>
              <a:rPr lang="it-IT" sz="2200" dirty="0">
                <a:latin typeface="timesTitoli)"/>
              </a:rPr>
              <a:t> internazionali)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Titoli)"/>
              </a:rPr>
              <a:t>Elevata produzione scientifica su riviste peer-</a:t>
            </a:r>
            <a:r>
              <a:rPr lang="it-IT" sz="2200" dirty="0" err="1">
                <a:latin typeface="timesTitoli)"/>
              </a:rPr>
              <a:t>reviewed</a:t>
            </a:r>
            <a:endParaRPr lang="it-IT" sz="2200" dirty="0">
              <a:latin typeface="timesTitoli)"/>
            </a:endParaRP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Titoli)"/>
              </a:rPr>
              <a:t>Elevato utilizzo delle competenze nel lavoro</a:t>
            </a:r>
            <a:endParaRPr sz="2200" dirty="0">
              <a:latin typeface="timesTitoli)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0CFFD6D-0FAA-9519-E94C-256F110ED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33C80D4-C81C-B2CA-D9B8-CDC8E576B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370000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Ambiente di ricerca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064" y="2602840"/>
            <a:ext cx="7101275" cy="300209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Dipartimento di Eccellenza 2023–2027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Laboratori avanzati:</a:t>
            </a:r>
          </a:p>
          <a:p>
            <a:pPr lvl="1"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spettrometria, NMR, </a:t>
            </a:r>
            <a:endParaRPr lang="it-IT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imaging</a:t>
            </a: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elettrofisiologia, </a:t>
            </a:r>
            <a:r>
              <a:rPr lang="it-I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laboratorio organoidi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t-I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sistemi </a:t>
            </a:r>
            <a:r>
              <a:rPr lang="it-I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3D</a:t>
            </a:r>
          </a:p>
          <a:p>
            <a:pPr lvl="1"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it-IT" sz="2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aboratorio </a:t>
            </a:r>
            <a:r>
              <a:rPr lang="it-I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lo sviluppo di prodotti biotecnologici con BSL2</a:t>
            </a: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354013"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Accesso a banche dati e infrastrutture di ricerca</a:t>
            </a:r>
            <a:endParaRPr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768FC0A-11B9-A4FC-B47C-4E5488F9E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0EE0547-9EA5-E89D-0034-27C8E8C52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A4EB2-985E-1919-EC94-A5486DFBF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96253-EF6C-05AF-C598-AC921EB2D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434905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Esperienza formativa completa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644EA-09B9-914F-B0E2-272B42731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4" y="2732650"/>
            <a:ext cx="8229601" cy="343571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Attività di laboratorio avanzata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Collaborazione alla didattica universitaria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Partecipazione a congressi e seminari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Attività di terza missione e divulgazione</a:t>
            </a:r>
            <a:endParaRPr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E64097C-245B-60A5-237F-F97439F31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0D3E588-90DB-574B-F685-4C2BB7D64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2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285</Words>
  <Application>Microsoft Office PowerPoint</Application>
  <PresentationFormat>Presentazione su schermo (4:3)</PresentationFormat>
  <Paragraphs>63</Paragraphs>
  <Slides>11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Times New Roman</vt:lpstr>
      <vt:lpstr>timesTitoli)</vt:lpstr>
      <vt:lpstr>Wingdings</vt:lpstr>
      <vt:lpstr>Office Theme</vt:lpstr>
      <vt:lpstr>1_Office Theme</vt:lpstr>
      <vt:lpstr>Dottorato di Ricerca in Area del Farmaco e Trattamenti Innovativi</vt:lpstr>
      <vt:lpstr>Il Dottorato</vt:lpstr>
      <vt:lpstr>Missione</vt:lpstr>
      <vt:lpstr>Ambiti di ricerca</vt:lpstr>
      <vt:lpstr>Struttura del percorso</vt:lpstr>
      <vt:lpstr>Esperienza internazionale</vt:lpstr>
      <vt:lpstr>Risultati e qualità</vt:lpstr>
      <vt:lpstr>Ambiente di ricerca</vt:lpstr>
      <vt:lpstr>Esperienza formativa completa</vt:lpstr>
      <vt:lpstr>Sbocchi professionali</vt:lpstr>
      <vt:lpstr>Contatti &amp; Q&amp;A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Dottorato di Ricerca in Area del Farmaco e Trattamenti Innovativi</dc:title>
  <dc:subject/>
  <dc:creator>Giulia Cappelli</dc:creator>
  <cp:keywords/>
  <dc:description>generated using python-pptx</dc:description>
  <cp:lastModifiedBy>lorenzo</cp:lastModifiedBy>
  <cp:revision>13</cp:revision>
  <dcterms:created xsi:type="dcterms:W3CDTF">2013-01-27T09:14:16Z</dcterms:created>
  <dcterms:modified xsi:type="dcterms:W3CDTF">2026-05-05T15:55:01Z</dcterms:modified>
  <cp:category/>
</cp:coreProperties>
</file>